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5472608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Оказание психологической помощи в чрезвычайных ситуациях</a:t>
            </a: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869160"/>
            <a:ext cx="7776864" cy="1800200"/>
          </a:xfrm>
        </p:spPr>
        <p:txBody>
          <a:bodyPr>
            <a:normAutofit/>
          </a:bodyPr>
          <a:lstStyle/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педагоги-психологи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Буландынского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района: Кахарманова А.Ю.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Сайбель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Т.П.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88832" cy="720079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Правила первой помощи для психологов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7592888" cy="5184576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Сразу скажите пациенту, что вы ожидаете от терапии и как долго продлится работа над проблемой. Надежда на успех лучше, чем страх неуспеха.</a:t>
            </a:r>
          </a:p>
          <a:p>
            <a:pPr algn="l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Не приступайте к действиям сразу. Осмотритесь и решите, какая помощь (помимо психологической) требуется, кто из пострадавших в наибольшей степени нуждается в помощи.</a:t>
            </a:r>
          </a:p>
          <a:p>
            <a:pPr algn="l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Точно скажите, кто вы и какие функции выполняете. Узнайте имена нуждающихся в помощи. Скажите пострадавшим, что помощь скоро прибудет, что вы об этом позаботились.</a:t>
            </a:r>
          </a:p>
          <a:p>
            <a:pPr algn="l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Осторожно установите телесный контакт с пострадавшим. Займите положение на том же уровне, что и пострадавший. Не поворачивайтесь к пострадавшему спиной.</a:t>
            </a:r>
          </a:p>
          <a:p>
            <a:pPr algn="l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Никогда не обвиняйте пострадавшего. </a:t>
            </a:r>
          </a:p>
          <a:p>
            <a:pPr algn="l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Профессиональная компетентность успокаивает. Расскажите о вашей квалификации и опыте.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93610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Правила первой помощи для психологов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7592888" cy="5040560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Дайте пострадавшему поверить в его собственную компетентность. Дайте ему поручение, с которым он справится..</a:t>
            </a:r>
          </a:p>
          <a:p>
            <a:pPr algn="l" fontAlgn="base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Дайте пострадавшему выговориться. </a:t>
            </a:r>
          </a:p>
          <a:p>
            <a:pPr algn="l" fontAlgn="base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Скажите пострадавшему, что вы останетесь с ним. При расставании найдите себе заместителя и проинструктируйте его о том, что нужно делать с пострадавшим.</a:t>
            </a:r>
          </a:p>
          <a:p>
            <a:pPr algn="l" fontAlgn="base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Привлекайте людей из ближайшего окружения пострадавшего для оказания помощи. </a:t>
            </a:r>
          </a:p>
          <a:p>
            <a:pPr algn="l" fontAlgn="base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Постарайтесь оградить пострадавшего от излишнего внимания и расспросов. </a:t>
            </a:r>
          </a:p>
          <a:p>
            <a:pPr algn="l" fontAlgn="base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 Стресс может оказать негативное влияние и на психолога. Возникающее в ходе такой работы напряжение имеет смысл снимать с помощью релаксационных упражнений и профессиональной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супервизии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8100392" cy="1008111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факторы вызванные экстремальной ситуацией 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340768"/>
            <a:ext cx="6800800" cy="504056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Внезапность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Отсутствие подобного опыта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Длительность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Недостаток контроля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Горе и утрата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Постоянные изменения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Экспозиция смерти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Моральная неуверенность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Поведение во время события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Масштаб разрушений</a:t>
            </a: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1152127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психические реакции при катастрофах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7592888" cy="504056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четыре фазы: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</a:t>
            </a:r>
            <a:r>
              <a:rPr lang="ru-RU" sz="2400" i="1" dirty="0" smtClean="0">
                <a:solidFill>
                  <a:srgbClr val="FF0000"/>
                </a:solidFill>
              </a:rPr>
              <a:t>медовый месяц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а                   </a:t>
            </a:r>
            <a:r>
              <a:rPr lang="ru-RU" sz="2400" i="1" dirty="0" smtClean="0">
                <a:solidFill>
                  <a:srgbClr val="FF0000"/>
                </a:solidFill>
              </a:rPr>
              <a:t>разочарование</a:t>
            </a:r>
          </a:p>
          <a:p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                                  </a:t>
            </a:r>
            <a:r>
              <a:rPr lang="ru-RU" sz="2400" i="1" dirty="0" smtClean="0"/>
              <a:t>  </a:t>
            </a:r>
            <a:r>
              <a:rPr lang="ru-RU" sz="2400" i="1" dirty="0" smtClean="0">
                <a:solidFill>
                  <a:srgbClr val="FF0000"/>
                </a:solidFill>
              </a:rPr>
              <a:t>восстановление</a:t>
            </a:r>
          </a:p>
          <a:p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i="1" dirty="0" smtClean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691680" y="2636912"/>
            <a:ext cx="12961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79712" y="3573016"/>
            <a:ext cx="15841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627784" y="4509120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71800" y="5733256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16784" y="2564904"/>
            <a:ext cx="235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героизм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936103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 Стадии в динамике состояния людей после психотравмирующих ситуаций 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884368" cy="511256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1.«Острый эмоциональный шок»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2.«Психофизиологическая демобилизация» </a:t>
            </a:r>
          </a:p>
          <a:p>
            <a:pPr marL="514350" indent="-514350" algn="l">
              <a:buAutoNum type="arabicPeriod" startAt="3"/>
            </a:pPr>
            <a:r>
              <a:rPr lang="ru-RU" dirty="0" smtClean="0">
                <a:solidFill>
                  <a:srgbClr val="7030A0"/>
                </a:solidFill>
              </a:rPr>
              <a:t>«Стадия разрешения» </a:t>
            </a:r>
          </a:p>
          <a:p>
            <a:pPr marL="514350" indent="-514350" algn="l">
              <a:buAutoNum type="arabicPeriod" startAt="3"/>
            </a:pPr>
            <a:r>
              <a:rPr lang="ru-RU" dirty="0" smtClean="0">
                <a:solidFill>
                  <a:srgbClr val="7030A0"/>
                </a:solidFill>
              </a:rPr>
              <a:t>«Стадия восстановления» </a:t>
            </a:r>
          </a:p>
          <a:p>
            <a:pPr marL="514350" indent="-514350" algn="l">
              <a:buAutoNum type="arabicPeriod" startAt="3"/>
            </a:pPr>
            <a:r>
              <a:rPr lang="ru-RU" sz="2800" dirty="0" smtClean="0">
                <a:solidFill>
                  <a:srgbClr val="7030A0"/>
                </a:solidFill>
              </a:rPr>
              <a:t>«</a:t>
            </a:r>
            <a:r>
              <a:rPr lang="ru-RU" sz="2800" dirty="0" err="1" smtClean="0">
                <a:solidFill>
                  <a:srgbClr val="7030A0"/>
                </a:solidFill>
              </a:rPr>
              <a:t>Предвоздействие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</a:p>
          <a:p>
            <a:pPr marL="514350" indent="-514350" algn="l">
              <a:buAutoNum type="arabicPeriod" startAt="3"/>
            </a:pPr>
            <a:r>
              <a:rPr lang="ru-RU" sz="2800" dirty="0" smtClean="0">
                <a:solidFill>
                  <a:srgbClr val="7030A0"/>
                </a:solidFill>
              </a:rPr>
              <a:t>«Фаза воздействия»</a:t>
            </a:r>
          </a:p>
          <a:p>
            <a:pPr marL="514350" indent="-514350" algn="l">
              <a:buAutoNum type="arabicPeriod" startAt="3"/>
            </a:pPr>
            <a:r>
              <a:rPr lang="ru-RU" sz="2800" dirty="0" smtClean="0">
                <a:solidFill>
                  <a:srgbClr val="7030A0"/>
                </a:solidFill>
              </a:rPr>
              <a:t>«Фаза </a:t>
            </a:r>
            <a:r>
              <a:rPr lang="ru-RU" sz="2800" dirty="0" err="1" smtClean="0">
                <a:solidFill>
                  <a:srgbClr val="7030A0"/>
                </a:solidFill>
              </a:rPr>
              <a:t>послевоздействия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</a:p>
          <a:p>
            <a:pPr marL="514350" indent="-514350" algn="l">
              <a:buAutoNum type="arabicPeriod" startAt="3"/>
            </a:pP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5" name="Рисунок 4" descr="https://images.freeimages.com/images/large-previews/120/a-broken-flower-1351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21088"/>
            <a:ext cx="3352800" cy="2305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elppsych.ru/wp-content/uploads/2016/02/hea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«Будьте мужественными и терпеливыми. Помощь идет к вам».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8134672" cy="230425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7772400" cy="44420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Ознакомление со способами оказания экстренной психологической помощи  в чрезвычайных ситуациях.</a:t>
            </a:r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1. профилактика острых панических реакций;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2. повышение адаптационных возможностей индивида;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3. </a:t>
            </a:r>
            <a:r>
              <a:rPr lang="ru-RU" dirty="0" smtClean="0">
                <a:solidFill>
                  <a:srgbClr val="7030A0"/>
                </a:solidFill>
              </a:rPr>
              <a:t>психотерапия возникшая при  </a:t>
            </a:r>
            <a:r>
              <a:rPr lang="ru-RU" dirty="0" smtClean="0">
                <a:solidFill>
                  <a:srgbClr val="7030A0"/>
                </a:solidFill>
              </a:rPr>
              <a:t>пограничных нервно-психических нарушений.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4. профилактика негативных последствий развития психологической травмы.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6838528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Психодиагностика, психотехники воздействия и процедура оказания психологической помощи в экстремальных ситуациях имеют свою специфику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7088832" cy="2304256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http://boris-semenov.at.ua/RAZNOE/raznoe/Net_vremen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4171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1800199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Главными принципами оказания помощи перенесшим психологическую травму в результате влияния экстремальных ситуаций являются: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7592888" cy="4320480"/>
          </a:xfrm>
        </p:spPr>
        <p:txBody>
          <a:bodyPr/>
          <a:lstStyle/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• безотлагательность;</a:t>
            </a:r>
          </a:p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• приближенность к месту событий;</a:t>
            </a:r>
          </a:p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• ожидание, что нормальное состояние восстановится;</a:t>
            </a:r>
          </a:p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• единство и простота психологического       </a:t>
            </a:r>
          </a:p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      воздействия.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"/>
            <a:ext cx="7488832" cy="1268759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Функции </a:t>
            </a:r>
            <a:br>
              <a:rPr lang="ru-RU" sz="3200" b="1" i="1" dirty="0" smtClean="0"/>
            </a:br>
            <a:r>
              <a:rPr lang="ru-RU" sz="3200" b="1" i="1" dirty="0" smtClean="0"/>
              <a:t>экстренной психологической помощи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7884368" cy="4320480"/>
          </a:xfrm>
        </p:spPr>
        <p:txBody>
          <a:bodyPr numCol="2"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практическая </a:t>
            </a:r>
          </a:p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Arial Narrow" pitchFamily="34" charset="0"/>
              </a:rPr>
              <a:t>непосредственное оказание скорой              психологической и (при   необходимости) доврачебной медицинской </a:t>
            </a:r>
            <a:r>
              <a:rPr lang="ru-RU" sz="1800" i="1" dirty="0" smtClean="0">
                <a:solidFill>
                  <a:schemeClr val="tx1"/>
                </a:solidFill>
                <a:latin typeface="Arial Narrow" pitchFamily="34" charset="0"/>
              </a:rPr>
              <a:t>помощи населению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координационная</a:t>
            </a:r>
          </a:p>
          <a:p>
            <a:pPr algn="l"/>
            <a:r>
              <a:rPr lang="ru-RU" dirty="0" smtClean="0"/>
              <a:t> </a:t>
            </a:r>
          </a:p>
          <a:p>
            <a:pPr algn="l"/>
            <a:endParaRPr lang="ru-RU" dirty="0" smtClean="0"/>
          </a:p>
          <a:p>
            <a:r>
              <a:rPr lang="ru-RU" sz="2000" i="1" dirty="0" smtClean="0">
                <a:solidFill>
                  <a:schemeClr val="tx1"/>
                </a:solidFill>
                <a:latin typeface="Arial Narrow" pitchFamily="34" charset="0"/>
              </a:rPr>
              <a:t>обеспечение связей и взаимодействия со специализированными психологическими службами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339752" y="1484784"/>
            <a:ext cx="360040" cy="7920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92280" y="1412776"/>
            <a:ext cx="360040" cy="8640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483768" y="3429000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342900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936103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/>
              <a:t>Работа психолога в экстремальных условиях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592888" cy="4896544"/>
          </a:xfrm>
        </p:spPr>
        <p:txBody>
          <a:bodyPr/>
          <a:lstStyle/>
          <a:p>
            <a:pPr algn="l"/>
            <a:r>
              <a:rPr lang="ru-RU" dirty="0" smtClean="0"/>
              <a:t>• </a:t>
            </a:r>
            <a:r>
              <a:rPr lang="ru-RU" sz="2400" dirty="0" smtClean="0">
                <a:solidFill>
                  <a:srgbClr val="7030A0"/>
                </a:solidFill>
              </a:rPr>
              <a:t>работа с группами.</a:t>
            </a:r>
            <a:endParaRPr lang="ru-RU" dirty="0" smtClean="0">
              <a:solidFill>
                <a:srgbClr val="7030A0"/>
              </a:solidFill>
            </a:endParaRP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работа с людьми в состоянии</a:t>
            </a:r>
          </a:p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rgbClr val="7030A0"/>
                </a:solidFill>
              </a:rPr>
              <a:t>аффекта.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 работа с людьми, которые никогда в жизни не оказались бы в кабинете психотерапевта.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 работа с разнородностью психопатологии у жертв.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mtdata.ru/u24/photoC287/20945748402-0/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9959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bigpicture.ru/wp-content/uploads/2009/12/0110-990x6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377991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122413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психотерапия и </a:t>
            </a:r>
            <a:r>
              <a:rPr lang="ru-RU" sz="3200" b="1" dirty="0" err="1" smtClean="0"/>
              <a:t>психопрофилактика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7592888" cy="4320480"/>
          </a:xfrm>
        </p:spPr>
        <p:txBody>
          <a:bodyPr numCol="2"/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о </a:t>
            </a:r>
            <a:r>
              <a:rPr lang="ru-RU" dirty="0" smtClean="0">
                <a:solidFill>
                  <a:srgbClr val="7030A0"/>
                </a:solidFill>
              </a:rPr>
              <a:t>здоровой частью населения – в виде профилактики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 </a:t>
            </a:r>
            <a:r>
              <a:rPr lang="ru-RU" dirty="0" smtClean="0">
                <a:solidFill>
                  <a:srgbClr val="7030A0"/>
                </a:solidFill>
              </a:rPr>
              <a:t>людьми , у которых развиваются нервно-психические нарушения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804248" y="14847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87824" y="12687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://www.mchs.gov.ru/media/img/news_preview/psiholo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2762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Информационная терапия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 которой является психологическое поддержание жизнеспособности тех, кто жив, но находится в полной изоляции от окружающего мира (землетрясения, разрушение жилищ в результате аварий, взрывов и т.д.).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 smtClean="0"/>
              <a:t>1) информация о том, что окружающий мир идет к ним на помощь и делается все, чтобы помощь пришла к ним как можно быстрее;</a:t>
            </a:r>
          </a:p>
          <a:p>
            <a:pPr fontAlgn="base"/>
            <a:r>
              <a:rPr lang="ru-RU" sz="1600" b="1" dirty="0" smtClean="0"/>
              <a:t>2) находящиеся в изоляции должны сохранять полное спокойствие, т.к. это одно из главных средств к их спасению;</a:t>
            </a:r>
          </a:p>
          <a:p>
            <a:pPr fontAlgn="base"/>
            <a:r>
              <a:rPr lang="ru-RU" sz="1600" b="1" dirty="0" smtClean="0"/>
              <a:t>3) необходимо оказывать себе самопомощь;</a:t>
            </a:r>
          </a:p>
          <a:p>
            <a:pPr fontAlgn="base"/>
            <a:r>
              <a:rPr lang="ru-RU" sz="1600" b="1" dirty="0" smtClean="0"/>
              <a:t>4) в случае завалов пострадавшие не должны принимать каких-либо физических усилий к </a:t>
            </a:r>
            <a:r>
              <a:rPr lang="ru-RU" sz="1600" b="1" dirty="0" err="1" smtClean="0"/>
              <a:t>самоэвакуации</a:t>
            </a:r>
            <a:r>
              <a:rPr lang="ru-RU" sz="1600" b="1" dirty="0" smtClean="0"/>
              <a:t>, что может привести к опасному для них смещению обломков;</a:t>
            </a:r>
          </a:p>
          <a:p>
            <a:r>
              <a:rPr lang="ru-RU" sz="1600" b="1" dirty="0" smtClean="0"/>
              <a:t>5) следует максимально экономить свои силы</a:t>
            </a:r>
            <a:endParaRPr lang="ru-RU" sz="1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 smtClean="0"/>
              <a:t>6) находиться с закрытыми глазами, что позволит приблизить себя к состоянию легкой дремоты и большей экономии физических сил;</a:t>
            </a:r>
          </a:p>
          <a:p>
            <a:pPr fontAlgn="base"/>
            <a:r>
              <a:rPr lang="ru-RU" sz="1600" b="1" dirty="0" smtClean="0"/>
              <a:t>7) дышать медленно, неглубоко и через нос, что позволит экономить влагу и кислород в организме и кислород в окружающем воздухе;</a:t>
            </a:r>
          </a:p>
          <a:p>
            <a:pPr fontAlgn="base"/>
            <a:r>
              <a:rPr lang="ru-RU" sz="1600" b="1" dirty="0" smtClean="0"/>
              <a:t>8) мысленно повторять фразу: «Я совершенно спокоен» 5–6 раз, чередуя эти самовнушения с периодами счета до 15–20, что позволит снять внутреннее напряжение и добиться нормализации пульса и артериального давления, а также самодисциплины;</a:t>
            </a:r>
          </a:p>
          <a:p>
            <a:r>
              <a:rPr lang="ru-RU" sz="1600" b="1" dirty="0" smtClean="0"/>
              <a:t>9) высвобождение из «плена» может занять больше времени, чем хочется потерпевшим. 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fovia.net/cdn/6/1997/408/free-powerpoint-templates-ppt-money_8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7488832" cy="122413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Родственники и спасатели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7592888" cy="4320480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Еще одной группой людей, к которым применяется психотерапия в условиях ЧС, являются родственники людей, находящихся под завалами, живыми и погибшими. Для них применим весь комплекс психотерапевтических мероприятий:</a:t>
            </a:r>
          </a:p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• поведенческие приемы и методы, направленные на снятие психоэмоционального возбуждения, тревоги, панических реакций;</a:t>
            </a:r>
          </a:p>
          <a:p>
            <a:pPr algn="l" fontAlgn="base"/>
            <a:r>
              <a:rPr lang="ru-RU" dirty="0" smtClean="0">
                <a:solidFill>
                  <a:srgbClr val="7030A0"/>
                </a:solidFill>
              </a:rPr>
              <a:t>• экзистенциальные техники и методы, направленные на принятие ситуации утраты, на устранение душевной боли и поиск ресурсных психологических возможностей.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>Еще одна группа людей, к которым применяется психотерапия в зоне ЧС, это спасатели. Основной проблемой в подобных ситуациях является психологический стресс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823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Оказание психологической помощи в чрезвычайных ситуациях</vt:lpstr>
      <vt:lpstr> </vt:lpstr>
      <vt:lpstr>     Психодиагностика, психотехники воздействия и процедура оказания психологической помощи в экстремальных ситуациях имеют свою специфику  </vt:lpstr>
      <vt:lpstr>Главными принципами оказания помощи перенесшим психологическую травму в результате влияния экстремальных ситуаций являются:</vt:lpstr>
      <vt:lpstr>Функции  экстренной психологической помощи</vt:lpstr>
      <vt:lpstr>Работа психолога в экстремальных условиях</vt:lpstr>
      <vt:lpstr>психотерапия и психопрофилактика</vt:lpstr>
      <vt:lpstr>Информационная терапия  цель которой является психологическое поддержание жизнеспособности тех, кто жив, но находится в полной изоляции от окружающего мира (землетрясения, разрушение жилищ в результате аварий, взрывов и т.д.). </vt:lpstr>
      <vt:lpstr>Родственники и спасатели</vt:lpstr>
      <vt:lpstr>Правила первой помощи для психологов</vt:lpstr>
      <vt:lpstr>Правила первой помощи для психологов</vt:lpstr>
      <vt:lpstr>факторы вызванные экстремальной ситуацией : </vt:lpstr>
      <vt:lpstr>психические реакции при катастрофах</vt:lpstr>
      <vt:lpstr> Стадии в динамике состояния людей после психотравмирующих ситуаций </vt:lpstr>
      <vt:lpstr>«Будьте мужественными и терпеливыми. Помощь идет к вам».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39</cp:revision>
  <dcterms:created xsi:type="dcterms:W3CDTF">2018-03-14T14:29:21Z</dcterms:created>
  <dcterms:modified xsi:type="dcterms:W3CDTF">2018-03-17T12:10:09Z</dcterms:modified>
</cp:coreProperties>
</file>